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63" r:id="rId14"/>
    <p:sldId id="264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pos="4196" userDrawn="1">
          <p15:clr>
            <a:srgbClr val="A4A3A4"/>
          </p15:clr>
        </p15:guide>
        <p15:guide id="2" pos="12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orient="horz" pos="2918" userDrawn="1">
          <p15:clr>
            <a:srgbClr val="A4A3A4"/>
          </p15:clr>
        </p15:guide>
        <p15:guide id="5" orient="horz" pos="2397" userDrawn="1">
          <p15:clr>
            <a:srgbClr val="A4A3A4"/>
          </p15:clr>
        </p15:guide>
        <p15:guide id="6" orient="horz" pos="1491" userDrawn="1">
          <p15:clr>
            <a:srgbClr val="A4A3A4"/>
          </p15:clr>
        </p15:guide>
        <p15:guide id="7" pos="288" userDrawn="1">
          <p15:clr>
            <a:srgbClr val="A4A3A4"/>
          </p15:clr>
        </p15:guide>
        <p15:guide id="8" pos="1176" userDrawn="1">
          <p15:clr>
            <a:srgbClr val="A4A3A4"/>
          </p15:clr>
        </p15:guide>
        <p15:guide id="9" pos="2880" userDrawn="1">
          <p15:clr>
            <a:srgbClr val="A4A3A4"/>
          </p15:clr>
        </p15:guide>
        <p15:guide id="10" pos="2077" userDrawn="1">
          <p15:clr>
            <a:srgbClr val="A4A3A4"/>
          </p15:clr>
        </p15:guide>
        <p15:guide id="11" orient="horz" pos="890" userDrawn="1">
          <p15:clr>
            <a:srgbClr val="A4A3A4"/>
          </p15:clr>
        </p15:guide>
        <p15:guide id="12" orient="horz" pos="1201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72C"/>
    <a:srgbClr val="FFDE81"/>
    <a:srgbClr val="FFD358"/>
    <a:srgbClr val="8031A7"/>
    <a:srgbClr val="BFBFBF"/>
    <a:srgbClr val="007A97"/>
    <a:srgbClr val="FAB200"/>
    <a:srgbClr val="7D5900"/>
    <a:srgbClr val="FFE29E"/>
    <a:srgbClr val="FFF4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90"/>
    <p:restoredTop sz="57960" autoAdjust="0"/>
  </p:normalViewPr>
  <p:slideViewPr>
    <p:cSldViewPr snapToGrid="0" snapToObjects="1">
      <p:cViewPr varScale="1">
        <p:scale>
          <a:sx n="92" d="100"/>
          <a:sy n="92" d="100"/>
        </p:scale>
        <p:origin x="-2676" y="-102"/>
      </p:cViewPr>
      <p:guideLst>
        <p:guide orient="horz" pos="2918"/>
        <p:guide orient="horz" pos="2397"/>
        <p:guide orient="horz" pos="1491"/>
        <p:guide orient="horz" pos="890"/>
        <p:guide orient="horz" pos="1201"/>
        <p:guide pos="4196"/>
        <p:guide pos="120"/>
        <p:guide pos="192"/>
        <p:guide pos="288"/>
        <p:guide pos="1176"/>
        <p:guide pos="2880"/>
        <p:guide pos="2077"/>
      </p:guideLst>
    </p:cSldViewPr>
  </p:slid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94" d="100"/>
          <a:sy n="94" d="100"/>
        </p:scale>
        <p:origin x="-3750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2D00C-46DC-0F47-B2AC-989F5DFB1A7F}" type="datetimeFigureOut">
              <a:rPr lang="en-US" smtClean="0"/>
              <a:t>7/1/2018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6F642-BC8A-F24D-81C7-A1734C779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19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553683" y="199103"/>
            <a:ext cx="5887757" cy="33118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" name="Notes Placeholder 10"/>
          <p:cNvSpPr>
            <a:spLocks noGrp="1"/>
          </p:cNvSpPr>
          <p:nvPr>
            <p:ph type="body" sz="quarter" idx="3"/>
          </p:nvPr>
        </p:nvSpPr>
        <p:spPr>
          <a:xfrm>
            <a:off x="563842" y="3612198"/>
            <a:ext cx="5877597" cy="528599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12107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lvl1pPr marL="158750" indent="0" algn="l" defTabSz="914400" rtl="0" eaLnBrk="1" latinLnBrk="0" hangingPunct="1">
      <a:buNone/>
      <a:tabLst/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goal of this Practice Lab is to install and use DSE Ops Center.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710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Enter the IP address of the DSE cluster we created in Challenge 1,</a:t>
            </a:r>
            <a:r>
              <a:rPr lang="en-US" baseline="0" dirty="0" smtClean="0"/>
              <a:t> and the correct JMX port number.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aren't using security; leaves these visual controls untouched.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Click, Next.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902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the Ops Center agent is already installed and booted, Check "Install Agents Manually", and Click Close.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83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Success; the main display inside DSE Ops Center.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94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Discuss what worked well, poorly, from the Practice Lab.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706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End of Practice Lab-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89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complete this Practice Lab, the following is assumed: </a:t>
            </a:r>
          </a:p>
          <a:p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All prerequisites and conditions as listed above.</a:t>
            </a:r>
          </a:p>
          <a:p>
            <a:pPr marL="330200" indent="-171450">
              <a:buFont typeface="Arial" pitchFamily="34" charset="0"/>
              <a:buChar char="•"/>
            </a:pPr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All work is expected to be executed on one OS node (instructions are written for Linux).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Because of resource constraints, it is expected you are running a single DSE Core node (no Graph, Spark, Search) on this single OS node.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Challenge 1, create a single node DSE cluster with a real IP address.</a:t>
            </a:r>
          </a:p>
          <a:p>
            <a:endParaRPr lang="en-US" dirty="0" smtClean="0"/>
          </a:p>
          <a:p>
            <a:r>
              <a:rPr lang="en-US" dirty="0" smtClean="0"/>
              <a:t>Start your DSE cluster when all other steps above are complete.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058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Challenge 2, manually install the Ops Center agent. Comments:</a:t>
            </a:r>
          </a:p>
          <a:p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Normally this is a task we ask</a:t>
            </a:r>
            <a:r>
              <a:rPr lang="en-US" baseline="0" dirty="0" smtClean="0"/>
              <a:t> Ops Center to perform automatically.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We are performing this task manually because of the odd nature of this install; multiple servers, other, operating on one host.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Also, running the agent in the foreground gives us easy/immediate feedback should the agent fail to start.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719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isn't</a:t>
            </a:r>
            <a:r>
              <a:rPr lang="en-US" baseline="0" dirty="0" smtClean="0"/>
              <a:t> a direct download (a Web page, link) of the Ops Center agent per se. Instead, you run a specific curl(C) command. As such, you need to create a "download key" from </a:t>
            </a:r>
            <a:r>
              <a:rPr lang="en-US" sz="800" dirty="0" smtClean="0"/>
              <a:t>https://academy.datastax.com/downloads</a:t>
            </a:r>
          </a:p>
          <a:p>
            <a:endParaRPr lang="en-US" sz="800" dirty="0" smtClean="0"/>
          </a:p>
          <a:p>
            <a:r>
              <a:rPr lang="en-US" sz="800" dirty="0" smtClean="0"/>
              <a:t>Reference </a:t>
            </a:r>
            <a:r>
              <a:rPr lang="en-US" sz="800" dirty="0" err="1" smtClean="0"/>
              <a:t>Urls</a:t>
            </a:r>
            <a:r>
              <a:rPr lang="en-US" sz="800" dirty="0" smtClean="0"/>
              <a:t>,</a:t>
            </a:r>
          </a:p>
          <a:p>
            <a:pPr lvl="1"/>
            <a:r>
              <a:rPr lang="en-US" dirty="0" smtClean="0"/>
              <a:t>https://docs.datastax.com/en/install/doc/install/opscManualAgentInstalls.html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Tarball</a:t>
            </a:r>
            <a:r>
              <a:rPr lang="en-US" dirty="0" smtClean="0"/>
              <a:t> install of agent</a:t>
            </a:r>
          </a:p>
          <a:p>
            <a:pPr lvl="1"/>
            <a:r>
              <a:rPr lang="en-US" dirty="0" smtClean="0"/>
              <a:t>https://docs.datastax.com/en/install/doc/install/opscagentInstallManual.html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46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Ops Center agent is a 16MB download. Create a directory and change into same. Download the agent via the curl(C)</a:t>
            </a:r>
            <a:r>
              <a:rPr lang="en-US" baseline="0" dirty="0" smtClean="0"/>
              <a:t> command shown.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address given to curl will change with versions of the agent and Ops Center proper. Displayed is version 6.5.0 of DSE Ops Center.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536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Starting the Ops Center agent in the foreground.</a:t>
            </a:r>
          </a:p>
          <a:p>
            <a:endParaRPr lang="en-US" dirty="0" smtClean="0"/>
          </a:p>
          <a:p>
            <a:r>
              <a:rPr lang="en-US" dirty="0" smtClean="0"/>
              <a:t>Initially</a:t>
            </a:r>
            <a:r>
              <a:rPr lang="en-US" baseline="0" dirty="0" smtClean="0"/>
              <a:t> Ops Center server will not be functioning, and the agent will display period errors. These will clear when Ops Center is up and running.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Relative to the Ops Center agent </a:t>
            </a:r>
            <a:r>
              <a:rPr lang="en-US" baseline="0" dirty="0" err="1" smtClean="0"/>
              <a:t>conf</a:t>
            </a:r>
            <a:r>
              <a:rPr lang="en-US" baseline="0" dirty="0" smtClean="0"/>
              <a:t>/</a:t>
            </a:r>
            <a:r>
              <a:rPr lang="en-US" baseline="0" dirty="0" err="1" smtClean="0"/>
              <a:t>address.yaml</a:t>
            </a:r>
            <a:r>
              <a:rPr lang="en-US" baseline="0" dirty="0" smtClean="0"/>
              <a:t> file:</a:t>
            </a:r>
          </a:p>
          <a:p>
            <a:endParaRPr lang="en-US" baseline="0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The IP address tells the agent where to find Ops Center. We will be running Ops Center on 127.0.0.1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And whether to use SSL; we are not.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908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Ops Center download is a 290MB Tar ball. Unpack in the directory listed above.</a:t>
            </a:r>
          </a:p>
          <a:p>
            <a:endParaRPr lang="en-US" dirty="0" smtClean="0"/>
          </a:p>
          <a:p>
            <a:r>
              <a:rPr lang="en-US" dirty="0" smtClean="0"/>
              <a:t>The ./bin/</a:t>
            </a:r>
            <a:r>
              <a:rPr lang="en-US" dirty="0" err="1" smtClean="0"/>
              <a:t>opscenter</a:t>
            </a:r>
            <a:r>
              <a:rPr lang="en-US" dirty="0" smtClean="0"/>
              <a:t> command starts the Ops Center Web server (Web application). This application does take a few moments</a:t>
            </a:r>
            <a:r>
              <a:rPr lang="en-US" baseline="0" dirty="0" smtClean="0"/>
              <a:t> to start.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Reference </a:t>
            </a:r>
            <a:r>
              <a:rPr lang="en-US" dirty="0" err="1" smtClean="0"/>
              <a:t>Urls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https://docs.datastax.com/en/opscenter/6.5/index.html</a:t>
            </a:r>
          </a:p>
          <a:p>
            <a:pPr lvl="1"/>
            <a:r>
              <a:rPr lang="en-US" dirty="0" smtClean="0"/>
              <a:t>https://docs.datastax.com/en/install/doc/install/opscInstallOpsc.html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364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first time boot of Ops Center, the modal dialog box displayed above is received. Choose (existing).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55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 - Title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 Single Corner Rectangle 12"/>
          <p:cNvSpPr/>
          <p:nvPr userDrawn="1"/>
        </p:nvSpPr>
        <p:spPr>
          <a:xfrm flipV="1">
            <a:off x="0" y="-2"/>
            <a:ext cx="3654128" cy="5143502"/>
          </a:xfrm>
          <a:prstGeom prst="round1Rect">
            <a:avLst>
              <a:gd name="adj" fmla="val 2846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5" name="Shape 98"/>
          <p:cNvSpPr/>
          <p:nvPr userDrawn="1"/>
        </p:nvSpPr>
        <p:spPr>
          <a:xfrm>
            <a:off x="-3472" y="659747"/>
            <a:ext cx="3657600" cy="18428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726"/>
          <a:stretch/>
        </p:blipFill>
        <p:spPr>
          <a:xfrm>
            <a:off x="0" y="817418"/>
            <a:ext cx="3654128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71"/>
          <p:cNvSpPr txBox="1">
            <a:spLocks noGrp="1"/>
          </p:cNvSpPr>
          <p:nvPr>
            <p:ph type="body" idx="1"/>
          </p:nvPr>
        </p:nvSpPr>
        <p:spPr>
          <a:xfrm>
            <a:off x="457200" y="1733643"/>
            <a:ext cx="3089305" cy="68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6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Shape 64"/>
          <p:cNvSpPr txBox="1">
            <a:spLocks noGrp="1"/>
          </p:cNvSpPr>
          <p:nvPr>
            <p:ph type="title"/>
          </p:nvPr>
        </p:nvSpPr>
        <p:spPr>
          <a:xfrm>
            <a:off x="457200" y="890791"/>
            <a:ext cx="3089305" cy="82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 - Light banner,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266"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8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35759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- Internal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Single Corner Rectangle 10"/>
          <p:cNvSpPr/>
          <p:nvPr userDrawn="1"/>
        </p:nvSpPr>
        <p:spPr>
          <a:xfrm rot="10800000" flipH="1">
            <a:off x="-1" y="-6"/>
            <a:ext cx="9144001" cy="866491"/>
          </a:xfrm>
          <a:prstGeom prst="round1Rect">
            <a:avLst>
              <a:gd name="adj" fmla="val 50000"/>
            </a:avLst>
          </a:prstGeom>
          <a:solidFill>
            <a:srgbClr val="FFD3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6726195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lt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pic>
        <p:nvPicPr>
          <p:cNvPr id="14" name="Picture 13" descr="line-dot-pattern@2x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00" b="12647"/>
          <a:stretch/>
        </p:blipFill>
        <p:spPr>
          <a:xfrm rot="16200000">
            <a:off x="7179812" y="-1097707"/>
            <a:ext cx="866487" cy="3061892"/>
          </a:xfrm>
          <a:prstGeom prst="rect">
            <a:avLst/>
          </a:prstGeom>
        </p:spPr>
      </p:pic>
      <p:sp>
        <p:nvSpPr>
          <p:cNvPr id="1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91004" y="1978634"/>
            <a:ext cx="1925571" cy="1271847"/>
            <a:chOff x="6991004" y="1978634"/>
            <a:chExt cx="1925571" cy="1271847"/>
          </a:xfrm>
        </p:grpSpPr>
        <p:sp>
          <p:nvSpPr>
            <p:cNvPr id="2" name="Rectangle 1"/>
            <p:cNvSpPr/>
            <p:nvPr userDrawn="1"/>
          </p:nvSpPr>
          <p:spPr>
            <a:xfrm>
              <a:off x="6991004" y="1978634"/>
              <a:ext cx="1925571" cy="1271847"/>
            </a:xfrm>
            <a:prstGeom prst="rect">
              <a:avLst/>
            </a:prstGeom>
            <a:noFill/>
            <a:ln w="136525">
              <a:solidFill>
                <a:srgbClr val="FFDE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 userDrawn="1"/>
          </p:nvSpPr>
          <p:spPr>
            <a:xfrm>
              <a:off x="7090756" y="2152892"/>
              <a:ext cx="17041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 err="1" smtClean="0">
                  <a:solidFill>
                    <a:srgbClr val="FFC72C"/>
                  </a:solidFill>
                </a:rPr>
                <a:t>DataStax</a:t>
              </a:r>
              <a:r>
                <a:rPr lang="en-US" sz="1800" b="1" dirty="0" smtClean="0">
                  <a:solidFill>
                    <a:srgbClr val="FFC72C"/>
                  </a:solidFill>
                </a:rPr>
                <a:t> Internal Use Only</a:t>
              </a:r>
            </a:p>
          </p:txBody>
        </p:sp>
      </p:grpSp>
      <p:pic>
        <p:nvPicPr>
          <p:cNvPr id="13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709661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Sub-section Break (Exercise, oth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ingle Corner Rectangle 4"/>
          <p:cNvSpPr/>
          <p:nvPr userDrawn="1"/>
        </p:nvSpPr>
        <p:spPr>
          <a:xfrm flipH="1">
            <a:off x="0" y="1"/>
            <a:ext cx="4267200" cy="4286249"/>
          </a:xfrm>
          <a:prstGeom prst="round1Rect">
            <a:avLst>
              <a:gd name="adj" fmla="val 3481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274" y="0"/>
            <a:ext cx="5199810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71"/>
          <p:cNvSpPr txBox="1">
            <a:spLocks noGrp="1"/>
          </p:cNvSpPr>
          <p:nvPr>
            <p:ph type="body" idx="1"/>
          </p:nvPr>
        </p:nvSpPr>
        <p:spPr>
          <a:xfrm>
            <a:off x="457200" y="3015512"/>
            <a:ext cx="3409406" cy="118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Shape 64"/>
          <p:cNvSpPr txBox="1">
            <a:spLocks noGrp="1"/>
          </p:cNvSpPr>
          <p:nvPr>
            <p:ph type="title"/>
          </p:nvPr>
        </p:nvSpPr>
        <p:spPr>
          <a:xfrm>
            <a:off x="457200" y="1702021"/>
            <a:ext cx="3409406" cy="12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9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2767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pos="2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Section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End of Module:</a:t>
            </a:r>
            <a:endParaRPr lang="en-US" dirty="0"/>
          </a:p>
        </p:txBody>
      </p:sp>
      <p:pic>
        <p:nvPicPr>
          <p:cNvPr id="9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 - Additional Detail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Additional Detail: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693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- Prerequisites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Prerequisites: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428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 - Prerequisites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Solutions: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170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713" r:id="rId2"/>
    <p:sldLayoutId id="2147483714" r:id="rId3"/>
    <p:sldLayoutId id="2147483717" r:id="rId4"/>
    <p:sldLayoutId id="2147483710" r:id="rId5"/>
    <p:sldLayoutId id="2147483716" r:id="rId6"/>
    <p:sldLayoutId id="2147483715" r:id="rId7"/>
    <p:sldLayoutId id="2147483718" r:id="rId8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151" userDrawn="1">
          <p15:clr>
            <a:srgbClr val="F26B43"/>
          </p15:clr>
        </p15:guide>
        <p15:guide id="2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393158"/>
            <a:ext cx="3089305" cy="680970"/>
          </a:xfrm>
        </p:spPr>
        <p:txBody>
          <a:bodyPr/>
          <a:lstStyle/>
          <a:p>
            <a:r>
              <a:rPr lang="en-US" sz="2000" dirty="0" smtClean="0"/>
              <a:t>Install DSE Ops Center, Call to Manage Existing Cluster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550306"/>
            <a:ext cx="3089305" cy="828360"/>
          </a:xfrm>
        </p:spPr>
        <p:txBody>
          <a:bodyPr/>
          <a:lstStyle/>
          <a:p>
            <a:r>
              <a:rPr lang="en-US" dirty="0" smtClean="0"/>
              <a:t>Practice Lab: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1</a:t>
            </a:fld>
            <a:endParaRPr lang="uk-U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111328" y="550306"/>
            <a:ext cx="4575472" cy="280595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363" indent="-233363">
              <a:buFont typeface="Arial" pitchFamily="34" charset="0"/>
              <a:buChar char="•"/>
            </a:pPr>
            <a:r>
              <a:rPr lang="en-US" sz="1800" dirty="0" smtClean="0"/>
              <a:t>This </a:t>
            </a:r>
            <a:r>
              <a:rPr lang="en-US" sz="1800" dirty="0"/>
              <a:t>Practice Lab is dependent on Discussion Unit </a:t>
            </a:r>
            <a:r>
              <a:rPr lang="en-US" sz="1800" dirty="0" smtClean="0"/>
              <a:t>6250, </a:t>
            </a:r>
            <a:r>
              <a:rPr lang="en-US" sz="1800" dirty="0"/>
              <a:t>where most of the objects we create in this lab were introduced.</a:t>
            </a:r>
          </a:p>
          <a:p>
            <a:pPr marL="233363" indent="-233363">
              <a:buFont typeface="Arial" pitchFamily="34" charset="0"/>
              <a:buChar char="•"/>
            </a:pPr>
            <a:endParaRPr lang="en-US" sz="180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1800" dirty="0" smtClean="0"/>
              <a:t>In this Practice Lab, we install Ops Center, the Ops Center agent, and call to manage an existing cluster.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30976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223" y="273592"/>
            <a:ext cx="2389909" cy="548048"/>
          </a:xfrm>
        </p:spPr>
        <p:txBody>
          <a:bodyPr/>
          <a:lstStyle/>
          <a:p>
            <a:r>
              <a:rPr lang="en-US" dirty="0" smtClean="0"/>
              <a:t>Challenge 4: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0000-DTSE-OpsCenter-6251-DU-60-</a:t>
            </a:r>
            <a:fld id="{5A6FB346-E907-314D-8DE1-ECD2B2B6AA1B}" type="slidenum">
              <a:rPr lang="uk-UA" smtClean="0"/>
              <a:pPr/>
              <a:t>10</a:t>
            </a:fld>
            <a:endParaRPr lang="uk-UA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9491" y="265564"/>
            <a:ext cx="4605915" cy="4480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259775" y="1103323"/>
            <a:ext cx="3106880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Enter the IP address and JMX port number of the existing DSE cluster we created in Challenge 1.</a:t>
            </a:r>
          </a:p>
          <a:p>
            <a:endParaRPr lang="en-US" sz="2000" dirty="0"/>
          </a:p>
          <a:p>
            <a:r>
              <a:rPr lang="en-US" sz="2000" dirty="0" smtClean="0"/>
              <a:t>No security, leave these </a:t>
            </a:r>
          </a:p>
          <a:p>
            <a:endParaRPr lang="en-US" sz="2000" dirty="0"/>
          </a:p>
          <a:p>
            <a:r>
              <a:rPr lang="en-US" sz="2000" dirty="0" smtClean="0"/>
              <a:t>Click, Next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956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0133" y="547652"/>
            <a:ext cx="2483426" cy="548048"/>
          </a:xfrm>
        </p:spPr>
        <p:txBody>
          <a:bodyPr/>
          <a:lstStyle/>
          <a:p>
            <a:r>
              <a:rPr lang="en-US" dirty="0" smtClean="0"/>
              <a:t>Challenge 4: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0000-DTSE-OpsCenter-6251-DU-60-</a:t>
            </a:r>
            <a:fld id="{5A6FB346-E907-314D-8DE1-ECD2B2B6AA1B}" type="slidenum">
              <a:rPr lang="uk-UA" smtClean="0"/>
              <a:pPr/>
              <a:t>11</a:t>
            </a:fld>
            <a:endParaRPr lang="uk-U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09" y="932151"/>
            <a:ext cx="5340927" cy="3234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6151419" y="1768781"/>
            <a:ext cx="2680854" cy="1317319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Check, Install Agents Manually, then Click Close.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7753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3636" y="1539353"/>
            <a:ext cx="1745673" cy="548048"/>
          </a:xfrm>
        </p:spPr>
        <p:txBody>
          <a:bodyPr/>
          <a:lstStyle/>
          <a:p>
            <a:r>
              <a:rPr lang="en-US" sz="2400" dirty="0" smtClean="0"/>
              <a:t>Challenges 1-4: Success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0000-DTSE-OpsCenter-6251-DU-60-</a:t>
            </a:r>
            <a:fld id="{5A6FB346-E907-314D-8DE1-ECD2B2B6AA1B}" type="slidenum">
              <a:rPr lang="uk-UA" smtClean="0"/>
              <a:pPr/>
              <a:t>12</a:t>
            </a:fld>
            <a:endParaRPr lang="uk-UA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" y="270472"/>
            <a:ext cx="6993082" cy="4197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6533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Lab: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13</a:t>
            </a:fld>
            <a:endParaRPr lang="uk-UA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911" y="1093076"/>
            <a:ext cx="3478441" cy="2041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0103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2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Challenge: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8" y="818520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Prerequisites: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Instructions are provided for Linux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We will operate below recommended settings; 1 OS node only, minimum 8 GB RAM, 12 GB RAM preferred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 smtClean="0"/>
          </a:p>
          <a:p>
            <a:r>
              <a:rPr lang="en-US" sz="1800" dirty="0" smtClean="0"/>
              <a:t>Challenges 1-4: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Make a single node DSE cluster with a real IP address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Manually install the Ops Center agent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Install Ops Center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Tell Ops Center to manage the DSE cluster above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539" y="716974"/>
            <a:ext cx="2805225" cy="3408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719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Single node DSE with real IP </a:t>
            </a:r>
            <a:r>
              <a:rPr lang="en-US" dirty="0" err="1" smtClean="0"/>
              <a:t>addr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3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191194" y="1299807"/>
            <a:ext cx="4027516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Leverage lab instructions from 6207, </a:t>
            </a:r>
            <a:r>
              <a:rPr lang="en-US" sz="1800" dirty="0" err="1" smtClean="0"/>
              <a:t>Keyspace</a:t>
            </a:r>
            <a:r>
              <a:rPr lang="en-US" sz="1800" dirty="0" smtClean="0"/>
              <a:t> Lab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/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>
                <a:solidFill>
                  <a:srgbClr val="00B0F0"/>
                </a:solidFill>
              </a:rPr>
              <a:t>Make certain hostname resolves</a:t>
            </a:r>
          </a:p>
          <a:p>
            <a:pPr defTabSz="228600"/>
            <a:r>
              <a:rPr lang="en-US" sz="1800" dirty="0" smtClean="0"/>
              <a:t>		ping `hostname`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en-US" sz="1800" dirty="0" err="1" smtClean="0"/>
              <a:t>ifconfig</a:t>
            </a:r>
            <a:r>
              <a:rPr lang="en-US" sz="1800" dirty="0" smtClean="0"/>
              <a:t>   (or Google how)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vi /</a:t>
            </a:r>
            <a:r>
              <a:rPr lang="en-US" sz="1800" dirty="0" err="1" smtClean="0"/>
              <a:t>etc</a:t>
            </a:r>
            <a:r>
              <a:rPr lang="en-US" sz="1800" dirty="0" smtClean="0"/>
              <a:t>/hosts</a:t>
            </a:r>
            <a:endParaRPr lang="en-US" sz="1800" dirty="0"/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Ensure firewall is disabled</a:t>
            </a:r>
          </a:p>
          <a:p>
            <a:pPr defTabSz="228600"/>
            <a:r>
              <a:rPr lang="en-US" sz="1800" dirty="0" smtClean="0"/>
              <a:t>		(</a:t>
            </a:r>
            <a:r>
              <a:rPr lang="en-US" sz="1800" dirty="0" err="1" smtClean="0"/>
              <a:t>CentOs</a:t>
            </a:r>
            <a:r>
              <a:rPr lang="en-US" sz="1800" dirty="0" smtClean="0"/>
              <a:t> 7 below, or Google)</a:t>
            </a:r>
          </a:p>
          <a:p>
            <a:pPr defTabSz="228600"/>
            <a:r>
              <a:rPr lang="en-US" sz="1800" dirty="0">
                <a:solidFill>
                  <a:srgbClr val="00B0F0"/>
                </a:solidFill>
              </a:rPr>
              <a:t>		 </a:t>
            </a:r>
            <a:r>
              <a:rPr lang="en-US" sz="1800" dirty="0" err="1">
                <a:solidFill>
                  <a:srgbClr val="00B0F0"/>
                </a:solidFill>
              </a:rPr>
              <a:t>systemctl</a:t>
            </a:r>
            <a:r>
              <a:rPr lang="en-US" sz="1800" dirty="0">
                <a:solidFill>
                  <a:srgbClr val="00B0F0"/>
                </a:solidFill>
              </a:rPr>
              <a:t> disable </a:t>
            </a:r>
            <a:r>
              <a:rPr lang="en-US" sz="1800" dirty="0" err="1" smtClean="0">
                <a:solidFill>
                  <a:srgbClr val="00B0F0"/>
                </a:solidFill>
              </a:rPr>
              <a:t>firewalld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4562302" y="940848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smtClean="0"/>
              <a:t>Edits given IP </a:t>
            </a:r>
            <a:r>
              <a:rPr lang="en-US" sz="1800" dirty="0" err="1" smtClean="0"/>
              <a:t>addr</a:t>
            </a:r>
            <a:r>
              <a:rPr lang="en-US" sz="1800" dirty="0" smtClean="0"/>
              <a:t> of 172.16.119.194</a:t>
            </a:r>
          </a:p>
          <a:p>
            <a:endParaRPr lang="en-US" sz="1800" dirty="0" smtClean="0"/>
          </a:p>
          <a:p>
            <a:r>
              <a:rPr lang="en-US" sz="1800" dirty="0" err="1"/>
              <a:t>cassandra.yaml</a:t>
            </a:r>
            <a:endParaRPr lang="en-US" sz="1800" dirty="0"/>
          </a:p>
          <a:p>
            <a:r>
              <a:rPr lang="en-US" sz="1800" dirty="0"/>
              <a:t>         - seeds: "172.16.119.194"</a:t>
            </a:r>
          </a:p>
          <a:p>
            <a:r>
              <a:rPr lang="en-US" sz="1800" dirty="0"/>
              <a:t>         </a:t>
            </a:r>
            <a:r>
              <a:rPr lang="en-US" sz="1800" dirty="0" err="1"/>
              <a:t>listen_address</a:t>
            </a:r>
            <a:r>
              <a:rPr lang="en-US" sz="1800" dirty="0"/>
              <a:t>: </a:t>
            </a:r>
            <a:r>
              <a:rPr lang="en-US" sz="1800" dirty="0">
                <a:solidFill>
                  <a:srgbClr val="00B0F0"/>
                </a:solidFill>
              </a:rPr>
              <a:t>172.16.119.194</a:t>
            </a:r>
          </a:p>
          <a:p>
            <a:pPr>
              <a:tabLst>
                <a:tab pos="228600" algn="l"/>
              </a:tabLst>
            </a:pPr>
            <a:r>
              <a:rPr lang="en-US" sz="1800" dirty="0"/>
              <a:t>         </a:t>
            </a:r>
            <a:r>
              <a:rPr lang="en-US" sz="1800" dirty="0" err="1"/>
              <a:t>native_transport_address</a:t>
            </a:r>
            <a:r>
              <a:rPr lang="en-US" sz="1800" dirty="0"/>
              <a:t>: </a:t>
            </a:r>
            <a:endParaRPr lang="en-US" sz="1800" dirty="0" smtClean="0"/>
          </a:p>
          <a:p>
            <a:pPr>
              <a:tabLst>
                <a:tab pos="228600" algn="l"/>
              </a:tabLst>
            </a:pPr>
            <a:r>
              <a:rPr lang="en-US" sz="1800" dirty="0"/>
              <a:t>	</a:t>
            </a:r>
            <a:r>
              <a:rPr lang="en-US" sz="1800" dirty="0" smtClean="0"/>
              <a:t>	172.16.119.194</a:t>
            </a:r>
            <a:endParaRPr lang="en-US" sz="1800" dirty="0"/>
          </a:p>
          <a:p>
            <a:r>
              <a:rPr lang="en-US" sz="1800" dirty="0" smtClean="0"/>
              <a:t>cassandra-env.sh</a:t>
            </a:r>
            <a:endParaRPr lang="en-US" sz="1800" dirty="0"/>
          </a:p>
          <a:p>
            <a:r>
              <a:rPr lang="en-US" sz="1800" dirty="0"/>
              <a:t>         MAX_HEAP_SIZE="2048M"</a:t>
            </a:r>
          </a:p>
          <a:p>
            <a:r>
              <a:rPr lang="en-US" sz="1800" dirty="0"/>
              <a:t>         HEAP_NEWSIZE="200M"</a:t>
            </a:r>
          </a:p>
          <a:p>
            <a:r>
              <a:rPr lang="en-US" sz="1800" dirty="0"/>
              <a:t>         JMX_PORT="</a:t>
            </a:r>
            <a:r>
              <a:rPr lang="en-US" sz="1800" dirty="0">
                <a:solidFill>
                  <a:srgbClr val="00B0F0"/>
                </a:solidFill>
              </a:rPr>
              <a:t>7499</a:t>
            </a:r>
            <a:r>
              <a:rPr lang="en-US" sz="1800" dirty="0"/>
              <a:t>"</a:t>
            </a:r>
          </a:p>
          <a:p>
            <a:endParaRPr lang="en-US" sz="1800" dirty="0" smtClean="0"/>
          </a:p>
          <a:p>
            <a:r>
              <a:rPr lang="en-US" sz="1800" dirty="0" err="1" smtClean="0"/>
              <a:t>dse</a:t>
            </a:r>
            <a:r>
              <a:rPr lang="en-US" sz="1800" dirty="0" smtClean="0"/>
              <a:t> </a:t>
            </a:r>
            <a:r>
              <a:rPr lang="en-US" sz="1800" dirty="0" err="1" smtClean="0"/>
              <a:t>cassandra</a:t>
            </a:r>
            <a:r>
              <a:rPr lang="en-US" sz="1800" dirty="0" smtClean="0"/>
              <a:t> –f -R</a:t>
            </a:r>
            <a:endParaRPr lang="en-US" sz="18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576945" y="4229100"/>
            <a:ext cx="0" cy="374073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576945" y="4603173"/>
            <a:ext cx="1465119" cy="0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042064" y="1101436"/>
            <a:ext cx="0" cy="3501737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42064" y="1112769"/>
            <a:ext cx="347056" cy="0"/>
          </a:xfrm>
          <a:prstGeom prst="straightConnector1">
            <a:avLst/>
          </a:prstGeom>
          <a:ln w="3175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213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Ops Center Agent (manual install)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389120" y="1259186"/>
            <a:ext cx="4027516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Ops Center can install its agent automatically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 smtClean="0"/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But, manual install today because ..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-- Run agent in foreground, 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	easier diagnostics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-- This is an odd install, multiple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	entities may try to take 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	</a:t>
            </a:r>
            <a:r>
              <a:rPr lang="en-US" sz="1800" dirty="0" err="1" smtClean="0"/>
              <a:t>localhost</a:t>
            </a:r>
            <a:r>
              <a:rPr lang="en-US" sz="1800" dirty="0" smtClean="0"/>
              <a:t>/127.0.0.1, better 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	control via manual install</a:t>
            </a:r>
            <a:endParaRPr lang="en-US" sz="1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344756"/>
            <a:ext cx="3587115" cy="256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5434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2: Ops Center Agent (manual install)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07818" y="2008982"/>
            <a:ext cx="2680855" cy="151660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/>
              <a:t>Create a download </a:t>
            </a:r>
            <a:r>
              <a:rPr lang="en-US" sz="1800" dirty="0" smtClean="0"/>
              <a:t>key from, </a:t>
            </a:r>
            <a:endParaRPr lang="en-US" sz="1800" dirty="0"/>
          </a:p>
          <a:p>
            <a:pPr defTabSz="228600"/>
            <a:r>
              <a:rPr lang="en-US" sz="1800" dirty="0" smtClean="0"/>
              <a:t>	https</a:t>
            </a:r>
            <a:r>
              <a:rPr lang="en-US" sz="1800" dirty="0"/>
              <a:t>://academy.datastax.com/downloads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179617" y="983672"/>
            <a:ext cx="5694219" cy="3383009"/>
            <a:chOff x="3179617" y="983672"/>
            <a:chExt cx="5694219" cy="3383009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9617" y="983672"/>
              <a:ext cx="5694219" cy="33830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3366655" y="3262745"/>
              <a:ext cx="332509" cy="1454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ight Arrow 7"/>
          <p:cNvSpPr/>
          <p:nvPr/>
        </p:nvSpPr>
        <p:spPr>
          <a:xfrm rot="18934959">
            <a:off x="2950013" y="3337959"/>
            <a:ext cx="418012" cy="40059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1503216" y="3623490"/>
            <a:ext cx="1676401" cy="4363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smtClean="0"/>
              <a:t>Value used on next page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24678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2: Ops Center Agent (manual install)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820882" y="1018309"/>
            <a:ext cx="8063345" cy="36887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332509" y="1018309"/>
            <a:ext cx="81984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 smtClean="0"/>
              <a:t>mkdir</a:t>
            </a:r>
            <a:r>
              <a:rPr lang="en-US" sz="1800" dirty="0" smtClean="0"/>
              <a:t> /opt/</a:t>
            </a:r>
            <a:r>
              <a:rPr lang="en-US" sz="1800" dirty="0" err="1" smtClean="0"/>
              <a:t>ops_center_agent</a:t>
            </a:r>
            <a:endParaRPr lang="en-US" sz="1800" dirty="0" smtClean="0"/>
          </a:p>
          <a:p>
            <a:r>
              <a:rPr lang="en-US" sz="1800" dirty="0" smtClean="0"/>
              <a:t>cd /opt/</a:t>
            </a:r>
            <a:r>
              <a:rPr lang="en-US" sz="1800" dirty="0" err="1" smtClean="0"/>
              <a:t>ops_center_agent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Download agent via,</a:t>
            </a:r>
          </a:p>
          <a:p>
            <a:pPr defTabSz="176213"/>
            <a:r>
              <a:rPr lang="en-US" sz="1800" dirty="0" smtClean="0"/>
              <a:t>	curl </a:t>
            </a:r>
            <a:r>
              <a:rPr lang="en-US" sz="1800" dirty="0"/>
              <a:t>--user </a:t>
            </a:r>
            <a:r>
              <a:rPr lang="en-US" sz="1800" dirty="0" err="1">
                <a:solidFill>
                  <a:srgbClr val="00B0F0"/>
                </a:solidFill>
              </a:rPr>
              <a:t>y</a:t>
            </a:r>
            <a:r>
              <a:rPr lang="en-US" sz="1800" dirty="0" err="1" smtClean="0">
                <a:solidFill>
                  <a:srgbClr val="00B0F0"/>
                </a:solidFill>
              </a:rPr>
              <a:t>our_name@aol.com:your_key</a:t>
            </a:r>
            <a:r>
              <a:rPr lang="en-US" sz="1800" dirty="0" smtClean="0"/>
              <a:t> </a:t>
            </a:r>
            <a:r>
              <a:rPr lang="en-US" sz="1800" dirty="0"/>
              <a:t>-L </a:t>
            </a:r>
            <a:r>
              <a:rPr lang="en-US" sz="1800" dirty="0" smtClean="0"/>
              <a:t> \ </a:t>
            </a:r>
          </a:p>
          <a:p>
            <a:pPr defTabSz="176213"/>
            <a:r>
              <a:rPr lang="en-US" sz="1800" dirty="0" smtClean="0"/>
              <a:t>	</a:t>
            </a:r>
            <a:r>
              <a:rPr lang="en-US" sz="1800" dirty="0" err="1" smtClean="0"/>
              <a:t>ht</a:t>
            </a:r>
            <a:r>
              <a:rPr lang="en-US" sz="1800" dirty="0" smtClean="0"/>
              <a:t> </a:t>
            </a:r>
            <a:r>
              <a:rPr lang="en-US" sz="1800" dirty="0"/>
              <a:t>tp://downloads.datastax.com/enterprise/datastax-agent</a:t>
            </a:r>
            <a:r>
              <a:rPr lang="en-US" sz="1800" dirty="0">
                <a:solidFill>
                  <a:srgbClr val="00B0F0"/>
                </a:solidFill>
              </a:rPr>
              <a:t>-6.5.0</a:t>
            </a:r>
            <a:r>
              <a:rPr lang="en-US" sz="1800" dirty="0"/>
              <a:t>.tar.gz </a:t>
            </a:r>
            <a:r>
              <a:rPr lang="en-US" sz="1800" dirty="0" smtClean="0"/>
              <a:t>\</a:t>
            </a:r>
          </a:p>
          <a:p>
            <a:pPr defTabSz="176213"/>
            <a:r>
              <a:rPr lang="en-US" sz="1800" dirty="0"/>
              <a:t>	</a:t>
            </a:r>
            <a:r>
              <a:rPr lang="en-US" sz="1800" dirty="0" smtClean="0"/>
              <a:t>   | </a:t>
            </a:r>
            <a:r>
              <a:rPr lang="en-US" sz="1800" dirty="0"/>
              <a:t>tar </a:t>
            </a:r>
            <a:r>
              <a:rPr lang="en-US" sz="1800" dirty="0" err="1" smtClean="0"/>
              <a:t>xz</a:t>
            </a:r>
            <a:endParaRPr lang="en-US" sz="1800" dirty="0" smtClean="0"/>
          </a:p>
          <a:p>
            <a:pPr defTabSz="176213"/>
            <a:endParaRPr lang="en-US" sz="1800" dirty="0"/>
          </a:p>
          <a:p>
            <a:pPr defTabSz="176213"/>
            <a:r>
              <a:rPr lang="en-US" sz="1800" dirty="0" smtClean="0">
                <a:solidFill>
                  <a:srgbClr val="FF0000"/>
                </a:solidFill>
              </a:rPr>
              <a:t>Wrong version (6.5.0) other ?</a:t>
            </a:r>
          </a:p>
          <a:p>
            <a:pPr defTabSz="176213"/>
            <a:r>
              <a:rPr lang="en-US" sz="1800" dirty="0">
                <a:solidFill>
                  <a:srgbClr val="FF0000"/>
                </a:solidFill>
              </a:rPr>
              <a:t>	</a:t>
            </a:r>
            <a:r>
              <a:rPr lang="en-US" sz="1800" dirty="0" err="1">
                <a:solidFill>
                  <a:srgbClr val="FF0000"/>
                </a:solidFill>
              </a:rPr>
              <a:t>gzip</a:t>
            </a:r>
            <a:r>
              <a:rPr lang="en-US" sz="1800" dirty="0">
                <a:solidFill>
                  <a:srgbClr val="FF0000"/>
                </a:solidFill>
              </a:rPr>
              <a:t>: </a:t>
            </a:r>
            <a:r>
              <a:rPr lang="en-US" sz="1800" dirty="0" err="1">
                <a:solidFill>
                  <a:srgbClr val="FF0000"/>
                </a:solidFill>
              </a:rPr>
              <a:t>stdin</a:t>
            </a:r>
            <a:r>
              <a:rPr lang="en-US" sz="1800" dirty="0">
                <a:solidFill>
                  <a:srgbClr val="FF0000"/>
                </a:solidFill>
              </a:rPr>
              <a:t>: not in </a:t>
            </a:r>
            <a:r>
              <a:rPr lang="en-US" sz="1800" dirty="0" err="1">
                <a:solidFill>
                  <a:srgbClr val="FF0000"/>
                </a:solidFill>
              </a:rPr>
              <a:t>gzip</a:t>
            </a:r>
            <a:r>
              <a:rPr lang="en-US" sz="1800" dirty="0">
                <a:solidFill>
                  <a:srgbClr val="FF0000"/>
                </a:solidFill>
              </a:rPr>
              <a:t> format</a:t>
            </a:r>
          </a:p>
          <a:p>
            <a:pPr defTabSz="176213"/>
            <a:r>
              <a:rPr lang="en-US" sz="1800" dirty="0">
                <a:solidFill>
                  <a:srgbClr val="FF0000"/>
                </a:solidFill>
              </a:rPr>
              <a:t>   </a:t>
            </a:r>
            <a:r>
              <a:rPr lang="en-US" sz="1800" dirty="0" smtClean="0">
                <a:solidFill>
                  <a:srgbClr val="FF0000"/>
                </a:solidFill>
              </a:rPr>
              <a:t>tar</a:t>
            </a:r>
            <a:r>
              <a:rPr lang="en-US" sz="1800" dirty="0">
                <a:solidFill>
                  <a:srgbClr val="FF0000"/>
                </a:solidFill>
              </a:rPr>
              <a:t>: Child returned status 1</a:t>
            </a:r>
          </a:p>
          <a:p>
            <a:pPr defTabSz="176213"/>
            <a:r>
              <a:rPr lang="en-US" sz="1800" dirty="0">
                <a:solidFill>
                  <a:srgbClr val="FF0000"/>
                </a:solidFill>
              </a:rPr>
              <a:t>   </a:t>
            </a:r>
            <a:r>
              <a:rPr lang="en-US" sz="1800" dirty="0" smtClean="0">
                <a:solidFill>
                  <a:srgbClr val="FF0000"/>
                </a:solidFill>
              </a:rPr>
              <a:t>tar</a:t>
            </a:r>
            <a:r>
              <a:rPr lang="en-US" sz="1800" dirty="0">
                <a:solidFill>
                  <a:srgbClr val="FF0000"/>
                </a:solidFill>
              </a:rPr>
              <a:t>: Error is not recoverable: exiting now</a:t>
            </a:r>
          </a:p>
        </p:txBody>
      </p:sp>
      <p:sp>
        <p:nvSpPr>
          <p:cNvPr id="6" name="Right Arrow 5"/>
          <p:cNvSpPr/>
          <p:nvPr/>
        </p:nvSpPr>
        <p:spPr>
          <a:xfrm rot="6662538">
            <a:off x="4381562" y="1713802"/>
            <a:ext cx="418012" cy="40059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73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2: Ops Center Agent (manual install)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389119" y="1259186"/>
            <a:ext cx="4515889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The previous command outputs files-</a:t>
            </a:r>
          </a:p>
          <a:p>
            <a:endParaRPr lang="en-US" sz="2000" dirty="0" smtClean="0"/>
          </a:p>
          <a:p>
            <a:pPr defTabSz="228600"/>
            <a:r>
              <a:rPr lang="en-US" sz="1800" dirty="0" smtClean="0"/>
              <a:t>	cd /opt/</a:t>
            </a:r>
            <a:r>
              <a:rPr lang="en-US" sz="1800" dirty="0" err="1" smtClean="0"/>
              <a:t>ops_center_agent</a:t>
            </a:r>
            <a:r>
              <a:rPr lang="en-US" sz="1800" dirty="0" smtClean="0"/>
              <a:t>/</a:t>
            </a:r>
            <a:r>
              <a:rPr lang="en-US" sz="1800" dirty="0" err="1" smtClean="0"/>
              <a:t>conf</a:t>
            </a:r>
            <a:endParaRPr lang="en-US" sz="1800" dirty="0" smtClean="0"/>
          </a:p>
          <a:p>
            <a:pPr defTabSz="228600"/>
            <a:endParaRPr lang="en-US" sz="1800" dirty="0"/>
          </a:p>
          <a:p>
            <a:pPr defTabSz="228600"/>
            <a:r>
              <a:rPr lang="en-US" sz="1800" dirty="0" smtClean="0"/>
              <a:t>	vi </a:t>
            </a:r>
            <a:r>
              <a:rPr lang="en-US" sz="1800" dirty="0"/>
              <a:t>./</a:t>
            </a:r>
            <a:r>
              <a:rPr lang="en-US" sz="1800" dirty="0" err="1" smtClean="0"/>
              <a:t>conf</a:t>
            </a:r>
            <a:r>
              <a:rPr lang="en-US" sz="1800" dirty="0" smtClean="0"/>
              <a:t>/</a:t>
            </a:r>
            <a:r>
              <a:rPr lang="en-US" sz="1800" dirty="0" err="1" smtClean="0"/>
              <a:t>address.yaml</a:t>
            </a:r>
            <a:endParaRPr lang="en-US" sz="1800" dirty="0" smtClean="0"/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	</a:t>
            </a:r>
            <a:r>
              <a:rPr lang="en-US" sz="1800" dirty="0" err="1" smtClean="0">
                <a:solidFill>
                  <a:srgbClr val="00B0F0"/>
                </a:solidFill>
              </a:rPr>
              <a:t>stomp_interface</a:t>
            </a:r>
            <a:r>
              <a:rPr lang="en-US" sz="1800" dirty="0">
                <a:solidFill>
                  <a:srgbClr val="00B0F0"/>
                </a:solidFill>
              </a:rPr>
              <a:t>: </a:t>
            </a:r>
            <a:r>
              <a:rPr lang="en-US" sz="1800" dirty="0" smtClean="0">
                <a:solidFill>
                  <a:srgbClr val="00B0F0"/>
                </a:solidFill>
              </a:rPr>
              <a:t>127.0.0.1</a:t>
            </a:r>
          </a:p>
          <a:p>
            <a:pPr defTabSz="228600"/>
            <a:r>
              <a:rPr lang="en-US" sz="1800" dirty="0">
                <a:solidFill>
                  <a:srgbClr val="00B0F0"/>
                </a:solidFill>
              </a:rPr>
              <a:t>	</a:t>
            </a:r>
            <a:r>
              <a:rPr lang="en-US" sz="1800" dirty="0" smtClean="0">
                <a:solidFill>
                  <a:srgbClr val="00B0F0"/>
                </a:solidFill>
              </a:rPr>
              <a:t>	</a:t>
            </a:r>
            <a:r>
              <a:rPr lang="en-US" sz="1800" dirty="0" err="1" smtClean="0">
                <a:solidFill>
                  <a:srgbClr val="00B0F0"/>
                </a:solidFill>
              </a:rPr>
              <a:t>use_ssl</a:t>
            </a:r>
            <a:r>
              <a:rPr lang="en-US" sz="1800" dirty="0">
                <a:solidFill>
                  <a:srgbClr val="00B0F0"/>
                </a:solidFill>
              </a:rPr>
              <a:t>: 0</a:t>
            </a:r>
          </a:p>
          <a:p>
            <a:pPr defTabSz="228600"/>
            <a:endParaRPr lang="en-US" sz="1800" dirty="0" smtClean="0"/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cd </a:t>
            </a:r>
            <a:r>
              <a:rPr lang="en-US" sz="1800" dirty="0"/>
              <a:t>../</a:t>
            </a:r>
            <a:r>
              <a:rPr lang="en-US" sz="1800" dirty="0" smtClean="0"/>
              <a:t>bin</a:t>
            </a:r>
          </a:p>
          <a:p>
            <a:pPr defTabSz="228600"/>
            <a:r>
              <a:rPr lang="en-US" sz="1800" dirty="0"/>
              <a:t>	</a:t>
            </a:r>
            <a:r>
              <a:rPr lang="en-US" sz="1800" dirty="0" smtClean="0"/>
              <a:t>./</a:t>
            </a:r>
            <a:r>
              <a:rPr lang="en-US" sz="1800" dirty="0" err="1"/>
              <a:t>datastax</a:t>
            </a:r>
            <a:r>
              <a:rPr lang="en-US" sz="1800" dirty="0"/>
              <a:t>-agent -f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2" y="912038"/>
            <a:ext cx="2341417" cy="3512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61894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8682" y="756562"/>
            <a:ext cx="2867890" cy="548048"/>
          </a:xfrm>
        </p:spPr>
        <p:txBody>
          <a:bodyPr/>
          <a:lstStyle/>
          <a:p>
            <a:r>
              <a:rPr lang="en-US" dirty="0" smtClean="0"/>
              <a:t>Challenge 3: Ops Center install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0000-DTSE-OpsCenter-6251-DU-60-</a:t>
            </a:r>
            <a:fld id="{5A6FB346-E907-314D-8DE1-ECD2B2B6AA1B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200" y="885114"/>
            <a:ext cx="5860473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err="1" smtClean="0"/>
              <a:t>mkdir</a:t>
            </a:r>
            <a:r>
              <a:rPr lang="en-US" sz="2000" dirty="0" smtClean="0"/>
              <a:t> /opt/</a:t>
            </a:r>
            <a:r>
              <a:rPr lang="en-US" sz="2000" dirty="0" err="1" smtClean="0"/>
              <a:t>ops_center</a:t>
            </a:r>
            <a:endParaRPr lang="en-US" sz="2000" dirty="0" smtClean="0"/>
          </a:p>
          <a:p>
            <a:r>
              <a:rPr lang="en-US" sz="2000" dirty="0" smtClean="0"/>
              <a:t>cd /opt/</a:t>
            </a:r>
            <a:r>
              <a:rPr lang="en-US" sz="2000" dirty="0" err="1" smtClean="0"/>
              <a:t>ops_center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Download Ops Center 6.5.0 from</a:t>
            </a:r>
            <a:r>
              <a:rPr lang="en-US" sz="2000" dirty="0"/>
              <a:t>,</a:t>
            </a:r>
          </a:p>
          <a:p>
            <a:r>
              <a:rPr lang="en-US" sz="2000" dirty="0"/>
              <a:t>   </a:t>
            </a:r>
            <a:r>
              <a:rPr lang="en-US" sz="2000" dirty="0" smtClean="0"/>
              <a:t>https</a:t>
            </a:r>
            <a:r>
              <a:rPr lang="en-US" sz="2000" dirty="0"/>
              <a:t>://academy.datastax.com/quick-downloads</a:t>
            </a:r>
          </a:p>
          <a:p>
            <a:r>
              <a:rPr lang="en-US" sz="2000" dirty="0"/>
              <a:t>      </a:t>
            </a:r>
            <a:r>
              <a:rPr lang="en-US" sz="2000" dirty="0" smtClean="0"/>
              <a:t>(Version </a:t>
            </a:r>
            <a:r>
              <a:rPr lang="en-US" sz="2000" smtClean="0"/>
              <a:t>6.5.0 instructions here.)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./</a:t>
            </a:r>
            <a:r>
              <a:rPr lang="en-US" sz="2000" dirty="0" smtClean="0"/>
              <a:t>bin/</a:t>
            </a:r>
            <a:r>
              <a:rPr lang="en-US" sz="2000" dirty="0" err="1" smtClean="0"/>
              <a:t>opscenter</a:t>
            </a:r>
            <a:r>
              <a:rPr lang="en-US" sz="2000" dirty="0" smtClean="0"/>
              <a:t> -f</a:t>
            </a:r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http://localhost:8888</a:t>
            </a:r>
            <a:r>
              <a:rPr lang="en-US" sz="2000" dirty="0" smtClean="0"/>
              <a:t>/</a:t>
            </a:r>
            <a:endParaRPr lang="en-US" sz="2000" dirty="0" smtClean="0"/>
          </a:p>
          <a:p>
            <a:r>
              <a:rPr lang="en-US" sz="2000" dirty="0" smtClean="0"/>
              <a:t>Answers </a:t>
            </a:r>
            <a:r>
              <a:rPr lang="en-US" sz="2000" dirty="0"/>
              <a:t>on both </a:t>
            </a:r>
            <a:r>
              <a:rPr lang="en-US" sz="2000" dirty="0" err="1"/>
              <a:t>localhost</a:t>
            </a:r>
            <a:r>
              <a:rPr lang="en-US" sz="2000" dirty="0"/>
              <a:t> and </a:t>
            </a:r>
            <a:r>
              <a:rPr lang="en-US" sz="2000" dirty="0" smtClean="0"/>
              <a:t>(actual IP </a:t>
            </a:r>
            <a:r>
              <a:rPr lang="en-US" sz="2000" dirty="0" err="1" smtClean="0"/>
              <a:t>addr</a:t>
            </a:r>
            <a:r>
              <a:rPr lang="en-US" sz="2000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10153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4: Ops Center, First steps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0000-DTSE-OpsCenter-6251-DU-60-</a:t>
            </a:r>
            <a:fld id="{5A6FB346-E907-314D-8DE1-ECD2B2B6AA1B}" type="slidenum">
              <a:rPr lang="uk-UA" smtClean="0"/>
              <a:pPr/>
              <a:t>9</a:t>
            </a:fld>
            <a:endParaRPr lang="uk-U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59186"/>
            <a:ext cx="4143375" cy="280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5413665" y="1259186"/>
            <a:ext cx="3491344" cy="303320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As a first time boot of Ops Center, you receive the modal dialog box shown at left-</a:t>
            </a:r>
          </a:p>
          <a:p>
            <a:endParaRPr lang="en-US" sz="2000" dirty="0"/>
          </a:p>
          <a:p>
            <a:r>
              <a:rPr lang="en-US" sz="2000" dirty="0" smtClean="0"/>
              <a:t>Choose (existing), and Click, Get Started</a:t>
            </a:r>
            <a:endParaRPr lang="en-US" sz="1800" dirty="0"/>
          </a:p>
          <a:p>
            <a:pPr marL="227013" indent="-227013">
              <a:buFont typeface="Arial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44327585"/>
      </p:ext>
    </p:extLst>
  </p:cSld>
  <p:clrMapOvr>
    <a:masterClrMapping/>
  </p:clrMapOvr>
</p:sld>
</file>

<file path=ppt/theme/theme1.xml><?xml version="1.0" encoding="utf-8"?>
<a:theme xmlns:a="http://schemas.openxmlformats.org/drawingml/2006/main" name="DataStax_Template_Widescreen">
  <a:themeElements>
    <a:clrScheme name="DataStax 2018">
      <a:dk1>
        <a:srgbClr val="000000"/>
      </a:dk1>
      <a:lt1>
        <a:srgbClr val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007997"/>
      </a:hlink>
      <a:folHlink>
        <a:srgbClr val="374C5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DataStax 2018" id="{D3827187-BCD1-524E-827E-1B9956023528}" vid="{205F31E9-C290-354E-9C88-283432D4769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DataStax 2018_FINAL PPT Template</Template>
  <TotalTime>485</TotalTime>
  <Words>930</Words>
  <Application>Microsoft Office PowerPoint</Application>
  <PresentationFormat>On-screen Show (16:9)</PresentationFormat>
  <Paragraphs>167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DataStax_Template_Widescreen</vt:lpstr>
      <vt:lpstr>Practice Lab:</vt:lpstr>
      <vt:lpstr>Challenge: Overview</vt:lpstr>
      <vt:lpstr>Challenge 1: Single node DSE with real IP addr</vt:lpstr>
      <vt:lpstr>Challenge 2: Ops Center Agent (manual install)</vt:lpstr>
      <vt:lpstr>Challenge 2: Ops Center Agent (manual install)</vt:lpstr>
      <vt:lpstr>Challenge 2: Ops Center Agent (manual install)</vt:lpstr>
      <vt:lpstr>Challenge 2: Ops Center Agent (manual install)</vt:lpstr>
      <vt:lpstr>Challenge 3: Ops Center install </vt:lpstr>
      <vt:lpstr>Challenge 4: Ops Center, First steps </vt:lpstr>
      <vt:lpstr>Challenge 4:</vt:lpstr>
      <vt:lpstr>Challenge 4:</vt:lpstr>
      <vt:lpstr>Challenges 1-4: Success</vt:lpstr>
      <vt:lpstr>Practice Lab: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Yen Wolf</dc:creator>
  <cp:keywords/>
  <dc:description/>
  <cp:lastModifiedBy>default</cp:lastModifiedBy>
  <cp:revision>51</cp:revision>
  <dcterms:created xsi:type="dcterms:W3CDTF">2018-03-30T00:33:11Z</dcterms:created>
  <dcterms:modified xsi:type="dcterms:W3CDTF">2018-07-01T13:54:32Z</dcterms:modified>
  <cp:category/>
</cp:coreProperties>
</file>

<file path=docProps/thumbnail.jpeg>
</file>